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4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56886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ИСТОРИЧЕСКИЕ И ЛИТЕРАТУРНЫЕ ГЕРОИ ДРЕВНЕГО МИРА В КАРТИНАХ </a:t>
            </a:r>
            <a:r>
              <a:rPr lang="ru-RU" dirty="0" smtClean="0"/>
              <a:t>ЭРМИТАЖА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Р</a:t>
            </a:r>
            <a:r>
              <a:rPr lang="ru-RU" sz="2400" dirty="0" smtClean="0"/>
              <a:t>азработано для курса ФГОС 5х классов </a:t>
            </a:r>
            <a:br>
              <a:rPr lang="ru-RU" sz="2400" dirty="0" smtClean="0"/>
            </a:br>
            <a:r>
              <a:rPr lang="ru-RU" sz="2400" dirty="0" smtClean="0"/>
              <a:t>«Введение в историю»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Презентация подготовлена учителем истории и обществознания МОУ «Гимназия г. </a:t>
            </a:r>
            <a:r>
              <a:rPr lang="ru-RU" sz="2400" dirty="0" err="1" smtClean="0"/>
              <a:t>Сертолово</a:t>
            </a:r>
            <a:r>
              <a:rPr lang="ru-RU" sz="2400" dirty="0" smtClean="0"/>
              <a:t>» </a:t>
            </a:r>
            <a:r>
              <a:rPr lang="ru-RU" sz="2400" dirty="0" err="1" smtClean="0"/>
              <a:t>Бревновой</a:t>
            </a:r>
            <a:r>
              <a:rPr lang="ru-RU" sz="2400" dirty="0" smtClean="0"/>
              <a:t> Н.С.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2015</a:t>
            </a:r>
            <a:r>
              <a:rPr lang="en-US" sz="2400" dirty="0" smtClean="0"/>
              <a:t>/</a:t>
            </a:r>
            <a:r>
              <a:rPr lang="ru-RU" sz="2400" dirty="0" smtClean="0"/>
              <a:t>16 учебный год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6973460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13184" y="44624"/>
            <a:ext cx="8507288" cy="648072"/>
          </a:xfrm>
        </p:spPr>
        <p:txBody>
          <a:bodyPr>
            <a:noAutofit/>
          </a:bodyPr>
          <a:lstStyle/>
          <a:p>
            <a:r>
              <a:rPr lang="ru-RU" sz="2600" dirty="0"/>
              <a:t>Джованни </a:t>
            </a:r>
            <a:r>
              <a:rPr lang="ru-RU" sz="2600" dirty="0" err="1"/>
              <a:t>Баттиста</a:t>
            </a:r>
            <a:r>
              <a:rPr lang="ru-RU" sz="2600" dirty="0"/>
              <a:t> Тьеполо - Кориолан под стенами </a:t>
            </a:r>
            <a:r>
              <a:rPr lang="ru-RU" sz="2600" dirty="0" smtClean="0"/>
              <a:t>Рима</a:t>
            </a:r>
            <a:r>
              <a:rPr lang="ru-RU" sz="2600" dirty="0"/>
              <a:t>, </a:t>
            </a:r>
            <a:r>
              <a:rPr lang="ru-RU" sz="2600" dirty="0" smtClean="0"/>
              <a:t>Италия</a:t>
            </a:r>
            <a:endParaRPr lang="ru-RU" sz="26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1520" y="864096"/>
            <a:ext cx="5472608" cy="602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900" dirty="0" smtClean="0"/>
              <a:t>   Легенда из истории Древнего Рима. В Риме, выступив против ненавистных ему плебеев, Кориолан вызвал гнев народа, был предан суду, но бежал и перешел на сторону своих бывших врагов. Войска под предводительством Кориолана осадили Рим и стали опустошать его окрестности. Посольство, направленное Сенатом к Кориолану с просьбой снять осаду потерпело неудачу, и тогда знатные римлянки, среди которых были мать и жена полководца, пришли в неприятельский лагерь. Потрясенный словами матери, упрекавшей его за то, что навлек позор на своих близких, и смягченный мольбами жены и детей, Кориолан увел войска из-под стен Рима.</a:t>
            </a:r>
          </a:p>
          <a:p>
            <a:pPr marL="0" indent="0">
              <a:buNone/>
            </a:pPr>
            <a:r>
              <a:rPr lang="ru-RU" sz="1900" dirty="0"/>
              <a:t> </a:t>
            </a:r>
            <a:r>
              <a:rPr lang="ru-RU" sz="1900" dirty="0" smtClean="0"/>
              <a:t>  В картине Тьеполо изображен Кориолан, протягивающий руку к матери, которая решительным жестом отстраняе</a:t>
            </a:r>
            <a:r>
              <a:rPr lang="ru-RU" sz="1900" dirty="0"/>
              <a:t>т изменника. </a:t>
            </a:r>
          </a:p>
          <a:p>
            <a:pPr marL="0" indent="0">
              <a:buNone/>
            </a:pPr>
            <a:r>
              <a:rPr lang="ru-RU" sz="1900" dirty="0" smtClean="0"/>
              <a:t>Навстречу Кориолану бросается его старший сын, рядом с ним видна фигура младшего сына.</a:t>
            </a:r>
            <a:endParaRPr lang="ru-RU" sz="1900" dirty="0"/>
          </a:p>
        </p:txBody>
      </p:sp>
      <p:pic>
        <p:nvPicPr>
          <p:cNvPr id="8194" name="Picture 2" descr="C:\Users\Например\Desktop\Эрмитаж\Джованни Баттиста Тьеполо - Кориолан под стенами ри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8334" y="836712"/>
            <a:ext cx="3084146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4546247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Питер Пауль Рубенс </a:t>
            </a:r>
            <a:r>
              <a:rPr lang="ru-RU" sz="2600" dirty="0"/>
              <a:t>- </a:t>
            </a:r>
            <a:r>
              <a:rPr lang="ru-RU" sz="2600" dirty="0" err="1" smtClean="0"/>
              <a:t>Отцелюбие</a:t>
            </a:r>
            <a:r>
              <a:rPr lang="ru-RU" sz="2600" dirty="0" smtClean="0"/>
              <a:t> </a:t>
            </a:r>
            <a:r>
              <a:rPr lang="ru-RU" sz="2600" dirty="0"/>
              <a:t>римлянки, </a:t>
            </a:r>
            <a:r>
              <a:rPr lang="ru-RU" sz="2600" dirty="0" smtClean="0"/>
              <a:t>Фландрия</a:t>
            </a:r>
            <a:endParaRPr lang="ru-RU" sz="26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3096344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/>
              <a:t>   Легенда из истории Древнего Рима. По решению Сената за совершенное преступление римлянин по имени </a:t>
            </a:r>
            <a:r>
              <a:rPr lang="ru-RU" sz="2200" dirty="0" err="1" smtClean="0"/>
              <a:t>Кимон</a:t>
            </a:r>
            <a:r>
              <a:rPr lang="ru-RU" sz="2200" dirty="0" smtClean="0"/>
              <a:t> был заключен в темницу и обречен на мучительную смерть от голода. Дочь </a:t>
            </a:r>
            <a:r>
              <a:rPr lang="ru-RU" sz="2200" dirty="0" err="1" smtClean="0"/>
              <a:t>Кимона</a:t>
            </a:r>
            <a:r>
              <a:rPr lang="ru-RU" sz="2200" dirty="0" smtClean="0"/>
              <a:t> – Перо, стремясь спасти отца, решилась кормить его грудью, так как не могла приносить пищу мимо стражи, ибо это грозило ей гибелью.</a:t>
            </a:r>
          </a:p>
          <a:p>
            <a:pPr marL="0" indent="0">
              <a:buNone/>
            </a:pPr>
            <a:r>
              <a:rPr lang="ru-RU" sz="2200" dirty="0"/>
              <a:t> </a:t>
            </a:r>
            <a:r>
              <a:rPr lang="ru-RU" sz="2200" dirty="0" smtClean="0"/>
              <a:t>  </a:t>
            </a:r>
            <a:endParaRPr lang="ru-RU" sz="2200" dirty="0"/>
          </a:p>
        </p:txBody>
      </p:sp>
      <p:pic>
        <p:nvPicPr>
          <p:cNvPr id="9218" name="Picture 2" descr="C:\Users\Например\Desktop\Эрмитаж\питер пауль рубенс - отцелюбие римлян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80728"/>
            <a:ext cx="5155196" cy="400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3822962" y="5301208"/>
            <a:ext cx="5213534" cy="1287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200" dirty="0" smtClean="0"/>
              <a:t>Самоотверженная преданность отцу и героизм молодой женщины стали темой картины известного художника.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464314190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Autofit/>
          </a:bodyPr>
          <a:lstStyle/>
          <a:p>
            <a:r>
              <a:rPr lang="ru-RU" sz="2600" dirty="0" smtClean="0"/>
              <a:t>Джованни Батиста </a:t>
            </a:r>
            <a:r>
              <a:rPr lang="ru-RU" sz="2600" dirty="0" err="1" smtClean="0"/>
              <a:t>Питтони</a:t>
            </a:r>
            <a:r>
              <a:rPr lang="ru-RU" sz="2600" dirty="0" smtClean="0"/>
              <a:t> – </a:t>
            </a:r>
            <a:r>
              <a:rPr lang="ru-RU" sz="2600" dirty="0" err="1" smtClean="0"/>
              <a:t>Дидона</a:t>
            </a:r>
            <a:r>
              <a:rPr lang="ru-RU" sz="2600" dirty="0" smtClean="0"/>
              <a:t> при основании Карфагена, Италия</a:t>
            </a:r>
            <a:endParaRPr lang="ru-RU" sz="26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4680520" cy="59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900" dirty="0" smtClean="0"/>
              <a:t>После гибели Трои горстка троянцев во главе с Энеем на корабле покинула горящую Трою и отправилась в Италию. Боги спасли </a:t>
            </a:r>
            <a:r>
              <a:rPr lang="ru-RU" sz="1900" dirty="0" smtClean="0"/>
              <a:t>Энея</a:t>
            </a:r>
            <a:r>
              <a:rPr lang="ru-RU" sz="1900" dirty="0" smtClean="0"/>
              <a:t>, так как ему было предначертано стать родоначальником римского народа. По дороге в Италию буря разметала корабли Энея. Когда его корабль буря выбросила на неведомый берег, перед Энеем предстала его мать, богиня Венера и велела идти в город Карфаген к его правительнице </a:t>
            </a:r>
            <a:r>
              <a:rPr lang="ru-RU" sz="1900" dirty="0" err="1" smtClean="0"/>
              <a:t>Дидоне</a:t>
            </a:r>
            <a:r>
              <a:rPr lang="ru-RU" sz="1900" dirty="0" smtClean="0"/>
              <a:t>, которая была супругой царя богатого города Тира, но царь был убит. Явившийся во сне призрак мужа приказал </a:t>
            </a:r>
            <a:r>
              <a:rPr lang="ru-RU" sz="1900" dirty="0" err="1" smtClean="0"/>
              <a:t>Дидоне</a:t>
            </a:r>
            <a:r>
              <a:rPr lang="ru-RU" sz="1900" dirty="0" smtClean="0"/>
              <a:t> немедленно тайно бежать. После долгого  плавания она достигла берегов Африки. У местного правителя </a:t>
            </a:r>
            <a:r>
              <a:rPr lang="ru-RU" sz="1900" dirty="0" err="1" smtClean="0"/>
              <a:t>Дидона</a:t>
            </a:r>
            <a:r>
              <a:rPr lang="ru-RU" sz="1900" dirty="0" smtClean="0"/>
              <a:t> купила землю: она попросила уступить ей столько земли, сколько можно отмерить бычьей шкурой. 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932040" y="4005064"/>
            <a:ext cx="4211960" cy="2475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900" dirty="0" smtClean="0"/>
              <a:t>Искусно разрезав шкуру на узкие полоски, </a:t>
            </a:r>
            <a:r>
              <a:rPr lang="ru-RU" sz="1900" dirty="0" err="1" smtClean="0"/>
              <a:t>Дидона</a:t>
            </a:r>
            <a:r>
              <a:rPr lang="ru-RU" sz="1900" dirty="0" smtClean="0"/>
              <a:t> отмерила ими такую территорию, что смогла заложить на ней город, названный Карфагеном.</a:t>
            </a:r>
          </a:p>
          <a:p>
            <a:pPr marL="0" indent="0">
              <a:buFont typeface="Arial" pitchFamily="34" charset="0"/>
              <a:buNone/>
            </a:pPr>
            <a:r>
              <a:rPr lang="ru-RU" sz="1900" dirty="0" smtClean="0"/>
              <a:t>Эней готов был навсегда остаться у </a:t>
            </a:r>
            <a:r>
              <a:rPr lang="ru-RU" sz="1900" dirty="0" err="1" smtClean="0"/>
              <a:t>Дидоны</a:t>
            </a:r>
            <a:r>
              <a:rPr lang="ru-RU" sz="1900" dirty="0" smtClean="0"/>
              <a:t>, но Зевс повелел ему плыть в Италию. Потомки Энея и </a:t>
            </a:r>
            <a:r>
              <a:rPr lang="ru-RU" sz="1900" dirty="0" err="1" smtClean="0"/>
              <a:t>латинов</a:t>
            </a:r>
            <a:r>
              <a:rPr lang="ru-RU" sz="1900" dirty="0" smtClean="0"/>
              <a:t> основали римское государство. </a:t>
            </a:r>
            <a:endParaRPr lang="ru-RU" sz="1900" dirty="0"/>
          </a:p>
        </p:txBody>
      </p:sp>
      <p:pic>
        <p:nvPicPr>
          <p:cNvPr id="1026" name="Picture 2" descr="C:\Users\User\Desktop\Эрмитаж\Джованни Баттиста Питтони - Дидона при основании Карфаге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036985"/>
            <a:ext cx="3744416" cy="28960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44120440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Autofit/>
          </a:bodyPr>
          <a:lstStyle/>
          <a:p>
            <a:r>
              <a:rPr lang="ru-RU" sz="2600" dirty="0" smtClean="0"/>
              <a:t>Себастьян Бурдон - Август перед гробницей Александра Македонского, Франция</a:t>
            </a:r>
            <a:endParaRPr lang="ru-RU" sz="26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4464496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/>
              <a:t>   Легенда из истории Древнего Рима, изложенная историком </a:t>
            </a:r>
            <a:r>
              <a:rPr lang="ru-RU" sz="2200" dirty="0" err="1" smtClean="0"/>
              <a:t>Светонием</a:t>
            </a:r>
            <a:r>
              <a:rPr lang="ru-RU" sz="2200" dirty="0" smtClean="0"/>
              <a:t>.</a:t>
            </a:r>
          </a:p>
          <a:p>
            <a:pPr marL="0" indent="0">
              <a:buNone/>
            </a:pPr>
            <a:r>
              <a:rPr lang="ru-RU" sz="2200" dirty="0" smtClean="0"/>
              <a:t>   Во время пребывания в Египте (30 г. до н.э.) император </a:t>
            </a:r>
            <a:r>
              <a:rPr lang="ru-RU" sz="2200" dirty="0" err="1" smtClean="0"/>
              <a:t>Октавиан</a:t>
            </a:r>
            <a:r>
              <a:rPr lang="ru-RU" sz="2200" dirty="0" smtClean="0"/>
              <a:t> посетил святилище в Александрии, где в золотом гробу покоился прах величайшего полководца древности Александра Македонского. Осмотрев Великого Александра, Август велел вынести гроб наружу и, осыпав цветами, возложили на него золотой венец.</a:t>
            </a:r>
            <a:endParaRPr lang="ru-RU" sz="2200" dirty="0"/>
          </a:p>
        </p:txBody>
      </p:sp>
      <p:pic>
        <p:nvPicPr>
          <p:cNvPr id="2050" name="Picture 2" descr="C:\Users\User\Desktop\Эрмитаж\себастьян бурдон - август перед гробницей александра македонско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302663"/>
            <a:ext cx="3982882" cy="320645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Autofit/>
          </a:bodyPr>
          <a:lstStyle/>
          <a:p>
            <a:r>
              <a:rPr lang="ru-RU" sz="2600" dirty="0"/>
              <a:t>П</a:t>
            </a:r>
            <a:r>
              <a:rPr lang="ru-RU" sz="2600" dirty="0" smtClean="0"/>
              <a:t>ьер Миньяр </a:t>
            </a:r>
            <a:r>
              <a:rPr lang="ru-RU" sz="2600" dirty="0"/>
              <a:t>- </a:t>
            </a:r>
            <a:r>
              <a:rPr lang="ru-RU" sz="2600" dirty="0" smtClean="0"/>
              <a:t>Великодушие Александра Македонского, Франция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4464496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/>
              <a:t>   Как повествуют древние историки, в походе Александра против могущественной персидской державы Дария</a:t>
            </a:r>
            <a:r>
              <a:rPr lang="en-US" sz="2200" dirty="0" smtClean="0"/>
              <a:t> III </a:t>
            </a:r>
            <a:r>
              <a:rPr lang="ru-RU" sz="2200" dirty="0" smtClean="0"/>
              <a:t>решающая битва произошла в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333 </a:t>
            </a:r>
            <a:r>
              <a:rPr lang="ru-RU" sz="2200" dirty="0" smtClean="0"/>
              <a:t>г. до н.э. у сирийского города </a:t>
            </a:r>
            <a:r>
              <a:rPr lang="ru-RU" sz="2200" dirty="0" err="1" smtClean="0"/>
              <a:t>Исса</a:t>
            </a:r>
            <a:r>
              <a:rPr lang="ru-RU" sz="2200" dirty="0" smtClean="0"/>
              <a:t>. Многотысячное войско Дария было разбито, а сам царь бежал. Дарий бросил свой лук, колесницу и весь обоз, в котором находились его мать, жена и дочери. Увидев это, женщины громко зарыдали, но Александр велел сообщить им, что Дарий жив, а царская семья сохранит все почести и все, чем раньше пользовались.</a:t>
            </a:r>
            <a:endParaRPr lang="ru-RU" sz="2200" dirty="0"/>
          </a:p>
        </p:txBody>
      </p:sp>
      <p:pic>
        <p:nvPicPr>
          <p:cNvPr id="1026" name="Picture 2" descr="C:\Users\Например\Desktop\Эрмитаж\пьер миньяр - великодушие александра македонск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0336" y="1196752"/>
            <a:ext cx="394220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788024" y="4121460"/>
            <a:ext cx="4464496" cy="2475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200" dirty="0" smtClean="0"/>
              <a:t>Живописец изображает Александра, который в сопровождении военачальника </a:t>
            </a:r>
            <a:r>
              <a:rPr lang="ru-RU" sz="2200" dirty="0" err="1" smtClean="0"/>
              <a:t>Гефестиона</a:t>
            </a:r>
            <a:r>
              <a:rPr lang="ru-RU" sz="2200" dirty="0" smtClean="0"/>
              <a:t> входит в палатку семьи Дария, милостиво протягивая руки к коленопреклоненной матери Дария </a:t>
            </a:r>
            <a:r>
              <a:rPr lang="en-US" sz="2200" dirty="0" smtClean="0"/>
              <a:t>III</a:t>
            </a:r>
            <a:r>
              <a:rPr lang="ru-RU" sz="2200" dirty="0" smtClean="0"/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ru-RU" sz="2200" dirty="0" smtClean="0"/>
              <a:t>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991885168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Autofit/>
          </a:bodyPr>
          <a:lstStyle/>
          <a:p>
            <a:r>
              <a:rPr lang="ru-RU" sz="2600" dirty="0" err="1" smtClean="0"/>
              <a:t>Эсташ</a:t>
            </a:r>
            <a:r>
              <a:rPr lang="ru-RU" sz="2600" dirty="0" smtClean="0"/>
              <a:t> </a:t>
            </a:r>
            <a:r>
              <a:rPr lang="ru-RU" sz="2600" dirty="0" err="1" smtClean="0"/>
              <a:t>Лесюэр</a:t>
            </a:r>
            <a:r>
              <a:rPr lang="ru-RU" sz="2600" dirty="0" smtClean="0"/>
              <a:t> </a:t>
            </a:r>
            <a:r>
              <a:rPr lang="ru-RU" sz="2600" dirty="0"/>
              <a:t>- </a:t>
            </a:r>
            <a:r>
              <a:rPr lang="ru-RU" sz="2600" dirty="0" smtClean="0"/>
              <a:t>Дарий </a:t>
            </a:r>
            <a:r>
              <a:rPr lang="ru-RU" sz="2600" dirty="0" err="1" smtClean="0"/>
              <a:t>Гистасп</a:t>
            </a:r>
            <a:r>
              <a:rPr lang="ru-RU" sz="2600" dirty="0" smtClean="0"/>
              <a:t> </a:t>
            </a:r>
            <a:r>
              <a:rPr lang="ru-RU" sz="2600" dirty="0"/>
              <a:t>вскрывает гробницу </a:t>
            </a:r>
            <a:r>
              <a:rPr lang="ru-RU" sz="2600" dirty="0" err="1" smtClean="0"/>
              <a:t>Нитокрисы</a:t>
            </a:r>
            <a:r>
              <a:rPr lang="ru-RU" sz="2600" dirty="0" smtClean="0"/>
              <a:t>, Франция</a:t>
            </a:r>
            <a:endParaRPr lang="ru-RU" sz="26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4032448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Легенда по истории Персии. Полагая, что вместе с вавилонской царицей </a:t>
            </a:r>
            <a:r>
              <a:rPr lang="ru-RU" sz="2400" dirty="0" err="1" smtClean="0"/>
              <a:t>Нитокрисой</a:t>
            </a:r>
            <a:r>
              <a:rPr lang="ru-RU" sz="2400" dirty="0" smtClean="0"/>
              <a:t> погребены несметные сокровища, Дарий</a:t>
            </a:r>
            <a:r>
              <a:rPr lang="en-US" sz="2400" dirty="0" smtClean="0"/>
              <a:t> I </a:t>
            </a:r>
            <a:r>
              <a:rPr lang="ru-RU" sz="2400" dirty="0" smtClean="0"/>
              <a:t>приказал вскрыть ее гробницу. Но вместо желанных сокровищ он нашел там только прах и назидательную надпись на саркофаге: «Не будь у тебя ненасытной жадности, ты не нарушил бы покой мертвых» </a:t>
            </a:r>
            <a:r>
              <a:rPr lang="en-US" sz="2400" dirty="0" smtClean="0"/>
              <a:t>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2050" name="Picture 2" descr="C:\Users\Например\Desktop\Эрмитаж\эсташ лесюэр - дарий гистасп вскрывает гробницу нитокрис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24744"/>
            <a:ext cx="356305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6030152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r>
              <a:rPr lang="ru-RU" sz="2600" dirty="0"/>
              <a:t>П</a:t>
            </a:r>
            <a:r>
              <a:rPr lang="ru-RU" sz="2600" dirty="0" smtClean="0"/>
              <a:t>ьер Миньяр </a:t>
            </a:r>
            <a:r>
              <a:rPr lang="ru-RU" sz="2600" dirty="0"/>
              <a:t>- </a:t>
            </a:r>
            <a:r>
              <a:rPr lang="ru-RU" sz="2600" dirty="0" smtClean="0"/>
              <a:t>Смерть Клеопатры, Франция</a:t>
            </a:r>
            <a:endParaRPr lang="ru-RU" sz="26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4176464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/>
              <a:t>   Клеопатра была известна не только красотой и обаянием, но и незаурядным умом, образованностью и красноречием. </a:t>
            </a:r>
          </a:p>
          <a:p>
            <a:pPr marL="0" indent="0">
              <a:buNone/>
            </a:pPr>
            <a:r>
              <a:rPr lang="ru-RU" sz="2200" dirty="0" smtClean="0"/>
              <a:t>   В борьбе за Египет с римским полководцем </a:t>
            </a:r>
            <a:r>
              <a:rPr lang="ru-RU" sz="2200" dirty="0" err="1" smtClean="0"/>
              <a:t>Октавианом</a:t>
            </a:r>
            <a:r>
              <a:rPr lang="ru-RU" sz="2200" dirty="0" smtClean="0"/>
              <a:t> флот царицы потерпел поражение 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(</a:t>
            </a:r>
            <a:r>
              <a:rPr lang="ru-RU" sz="2200" dirty="0" smtClean="0"/>
              <a:t>31 г. до н.э.)</a:t>
            </a:r>
          </a:p>
          <a:p>
            <a:pPr marL="0" indent="0">
              <a:buNone/>
            </a:pPr>
            <a:r>
              <a:rPr lang="ru-RU" sz="2200" dirty="0"/>
              <a:t> </a:t>
            </a:r>
            <a:r>
              <a:rPr lang="ru-RU" sz="2200" dirty="0" smtClean="0"/>
              <a:t>  </a:t>
            </a:r>
            <a:r>
              <a:rPr lang="ru-RU" sz="2200" dirty="0" smtClean="0"/>
              <a:t>Клеопатра, узнав</a:t>
            </a:r>
            <a:r>
              <a:rPr lang="ru-RU" sz="2200" dirty="0" smtClean="0"/>
              <a:t>, что победитель готовится провести ее в триумфе, как пленницу, предпочла смерть позору – дала себя ужалить ядовитой змее.</a:t>
            </a:r>
            <a:endParaRPr lang="ru-RU" sz="2200" dirty="0"/>
          </a:p>
        </p:txBody>
      </p:sp>
      <p:pic>
        <p:nvPicPr>
          <p:cNvPr id="3074" name="Picture 2" descr="C:\Users\Например\Desktop\Эрмитаж\пьер миньяр - смерть клеопатр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4090179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2190074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r>
              <a:rPr lang="ru-RU" sz="2600" dirty="0" err="1" smtClean="0"/>
              <a:t>Себастьяно</a:t>
            </a:r>
            <a:r>
              <a:rPr lang="ru-RU" sz="2600" dirty="0" smtClean="0"/>
              <a:t> Риччи </a:t>
            </a:r>
            <a:r>
              <a:rPr lang="ru-RU" sz="2600" dirty="0"/>
              <a:t>- </a:t>
            </a:r>
            <a:r>
              <a:rPr lang="ru-RU" sz="2600" dirty="0" smtClean="0"/>
              <a:t>Детство Ромула </a:t>
            </a:r>
            <a:r>
              <a:rPr lang="ru-RU" sz="2600" dirty="0"/>
              <a:t>и </a:t>
            </a:r>
            <a:r>
              <a:rPr lang="ru-RU" sz="2600" dirty="0" smtClean="0"/>
              <a:t>Рема, Италия</a:t>
            </a:r>
            <a:endParaRPr lang="ru-RU" sz="26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4464496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По одной из легенд братья-близнецы, основатели Рима, родились от союза бога Марса и весталки Реи Сильвии, дочери царя </a:t>
            </a:r>
            <a:r>
              <a:rPr lang="ru-RU" sz="2000" dirty="0" err="1" smtClean="0"/>
              <a:t>Нумитора</a:t>
            </a:r>
            <a:r>
              <a:rPr lang="ru-RU" sz="2000" dirty="0" smtClean="0"/>
              <a:t>. Брат царя, </a:t>
            </a:r>
            <a:r>
              <a:rPr lang="ru-RU" sz="2000" dirty="0" err="1" smtClean="0"/>
              <a:t>Амулий</a:t>
            </a:r>
            <a:r>
              <a:rPr lang="ru-RU" sz="2000" dirty="0" smtClean="0"/>
              <a:t>, захватил престол и приказал за нарушение обета целомудрия казнить Рею Сильвию, а ее детей бросить в реку. В это время начался разлив Тибра. Царские слуги поставили корзину с детьми на берег, а поднявшаяся вода унесла их вниз по течению.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Когда река вошла в русло, корзина оказалась на суше. На крик близнецов прибежала посланная </a:t>
            </a:r>
            <a:r>
              <a:rPr lang="ru-RU" sz="2000" dirty="0"/>
              <a:t>Марсом волчица, которая вскормила их своим молоком. Позднее царский пастух </a:t>
            </a:r>
            <a:r>
              <a:rPr lang="ru-RU" sz="2000" dirty="0" err="1"/>
              <a:t>Фаустул</a:t>
            </a:r>
            <a:r>
              <a:rPr lang="ru-RU" sz="2000" dirty="0"/>
              <a:t> нашел Ромула и Рема и взял их к себе в дом.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88024" y="4121460"/>
            <a:ext cx="4464496" cy="2475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2200" dirty="0"/>
          </a:p>
        </p:txBody>
      </p:sp>
      <p:pic>
        <p:nvPicPr>
          <p:cNvPr id="4098" name="Picture 2" descr="C:\Users\Например\Desktop\Эрмитаж\себастьяно риччи - детство ромула и р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398229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4838174" y="5165576"/>
            <a:ext cx="4004158" cy="1575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dirty="0" smtClean="0"/>
              <a:t>Когда браться выросли, они вернули престол деду, а сами основали на Тибре новый город, назвав его в честь старшего брата Римом.</a:t>
            </a:r>
          </a:p>
          <a:p>
            <a:pPr marL="0" indent="0">
              <a:buFont typeface="Arial" pitchFamily="34" charset="0"/>
              <a:buNone/>
            </a:pPr>
            <a:endParaRPr lang="ru-RU" sz="2000" dirty="0" smtClean="0"/>
          </a:p>
          <a:p>
            <a:pPr marL="0" indent="0">
              <a:buFont typeface="Arial" pitchFamily="34" charset="0"/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341736627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Autofit/>
          </a:bodyPr>
          <a:lstStyle/>
          <a:p>
            <a:r>
              <a:rPr lang="ru-RU" sz="2600" dirty="0" smtClean="0"/>
              <a:t>Джованни </a:t>
            </a:r>
            <a:r>
              <a:rPr lang="ru-RU" sz="2600" dirty="0" err="1" smtClean="0"/>
              <a:t>Баттиста</a:t>
            </a:r>
            <a:r>
              <a:rPr lang="ru-RU" sz="2600" dirty="0" smtClean="0"/>
              <a:t> Тьеполо </a:t>
            </a:r>
            <a:r>
              <a:rPr lang="ru-RU" sz="2600" dirty="0"/>
              <a:t>- </a:t>
            </a:r>
            <a:r>
              <a:rPr lang="ru-RU" sz="2600" dirty="0" smtClean="0"/>
              <a:t>Похищение сабинянок, Италия</a:t>
            </a:r>
            <a:endParaRPr lang="ru-RU" sz="26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3600400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  Когда был основан Рим, среди его жителей не было женщин, а соседние племена не хотели заключать брачные союзы с римлянами, известными </a:t>
            </a:r>
            <a:r>
              <a:rPr lang="ru-RU" sz="2000" dirty="0" smtClean="0"/>
              <a:t>разбоем. Ромул-первый </a:t>
            </a:r>
            <a:r>
              <a:rPr lang="ru-RU" sz="2000" dirty="0" smtClean="0"/>
              <a:t>царь Рима, прибег к хитрости: он устроил праздник, на который пригласил соседей-сабинян. В разгар веселья по знаку Ромула римские юноши похитили сабинских девушек. Сабиняне не смогли защитить их, так как пришли на пир без оружия, но, возмущенные вероломным нападением, поклялись отомстить. </a:t>
            </a:r>
            <a:r>
              <a:rPr lang="ru-RU" sz="2000" dirty="0" smtClean="0"/>
              <a:t>Собрав войско во главе с царем, они двинулись к Риму. 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067944" y="4005064"/>
            <a:ext cx="4896544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Во </a:t>
            </a:r>
            <a:r>
              <a:rPr lang="ru-RU" sz="2000" dirty="0" smtClean="0"/>
              <a:t>время кровопролитной битвы, на поле бросились сабинянки, уже ставшие женами римлян, и примирили враждующих. После этого, согласно легенде, римляне и сабиняне объединились в единый народ, которым сообща правили царь римлян Ромул и царь сабинян Тит </a:t>
            </a:r>
            <a:r>
              <a:rPr lang="ru-RU" sz="2000" dirty="0" err="1" smtClean="0"/>
              <a:t>Таций</a:t>
            </a:r>
            <a:r>
              <a:rPr lang="ru-RU" sz="2000" dirty="0"/>
              <a:t>.</a:t>
            </a:r>
          </a:p>
        </p:txBody>
      </p:sp>
      <p:pic>
        <p:nvPicPr>
          <p:cNvPr id="5122" name="Picture 2" descr="C:\Users\Например\Desktop\Эрмитаж\джованни баттиста тьеполо - похищение сабиняно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8850" y="1052736"/>
            <a:ext cx="502363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2478631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r>
              <a:rPr lang="ru-RU" sz="2600" dirty="0"/>
              <a:t>Генрих </a:t>
            </a:r>
            <a:r>
              <a:rPr lang="ru-RU" sz="2600" dirty="0" err="1"/>
              <a:t>Фюгер</a:t>
            </a:r>
            <a:r>
              <a:rPr lang="ru-RU" sz="2600" dirty="0"/>
              <a:t> - Казнь </a:t>
            </a:r>
            <a:r>
              <a:rPr lang="ru-RU" sz="2600" dirty="0" smtClean="0"/>
              <a:t>весталки</a:t>
            </a:r>
            <a:r>
              <a:rPr lang="ru-RU" sz="2600" dirty="0"/>
              <a:t>, </a:t>
            </a:r>
            <a:r>
              <a:rPr lang="ru-RU" sz="2600" dirty="0" smtClean="0"/>
              <a:t>Австрия</a:t>
            </a:r>
            <a:endParaRPr lang="ru-RU" sz="26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1519" y="1052736"/>
            <a:ext cx="3528393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   В Древнем Риме весталками называли жриц богини домашнего очага Весты. По обычаю в </a:t>
            </a:r>
            <a:r>
              <a:rPr lang="ru-RU" sz="2000" dirty="0" smtClean="0"/>
              <a:t>весталки</a:t>
            </a:r>
          </a:p>
          <a:p>
            <a:pPr marL="0" indent="0">
              <a:buNone/>
            </a:pPr>
            <a:r>
              <a:rPr lang="ru-RU" sz="2000" dirty="0" smtClean="0"/>
              <a:t>избирались </a:t>
            </a:r>
            <a:r>
              <a:rPr lang="ru-RU" sz="2000" dirty="0" smtClean="0"/>
              <a:t>девочки из знатных семей в возрасте 6-10 лет. При посвящении они давали обет безбрачия. Их одеждой была длинная белая </a:t>
            </a:r>
            <a:r>
              <a:rPr lang="ru-RU" sz="2000" dirty="0" smtClean="0"/>
              <a:t>туника, </a:t>
            </a:r>
            <a:r>
              <a:rPr lang="ru-RU" sz="2000" dirty="0" smtClean="0"/>
              <a:t>на голове-повязка. Одной из обязанностей весталок было поддержание неугасимого огня в храме Весты. Весталку, не уследившую за огнем, секли</a:t>
            </a:r>
            <a:r>
              <a:rPr lang="ru-RU" sz="2000" dirty="0" smtClean="0"/>
              <a:t>. За нарушение обета весталку живой зарывали в землю. </a:t>
            </a:r>
            <a:endParaRPr lang="ru-RU" sz="20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779913" y="4005064"/>
            <a:ext cx="5112567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Весталки пользовались большим почетом: их особа была неприкосновенна, оскорбивший </a:t>
            </a:r>
            <a:r>
              <a:rPr lang="ru-RU" sz="2000" dirty="0"/>
              <a:t>ее карался </a:t>
            </a:r>
            <a:r>
              <a:rPr lang="ru-RU" sz="2000" dirty="0" smtClean="0"/>
              <a:t>смертью. Встретившийся </a:t>
            </a:r>
            <a:r>
              <a:rPr lang="ru-RU" sz="2000" dirty="0" smtClean="0"/>
              <a:t>ей преступник, которого вели на казнь, получал свободу.</a:t>
            </a:r>
          </a:p>
          <a:p>
            <a:pPr marL="0" indent="0">
              <a:buFont typeface="Arial" pitchFamily="34" charset="0"/>
              <a:buNone/>
            </a:pPr>
            <a:r>
              <a:rPr lang="ru-RU" sz="2000" dirty="0"/>
              <a:t> </a:t>
            </a:r>
            <a:r>
              <a:rPr lang="ru-RU" sz="2000" dirty="0" smtClean="0"/>
              <a:t>  В храме весталка должна была служить 30 лет, а потом становилась свободной и могла выйти замуж. </a:t>
            </a:r>
          </a:p>
          <a:p>
            <a:pPr marL="0" indent="0">
              <a:buFont typeface="Arial" pitchFamily="34" charset="0"/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6146" name="Picture 2" descr="C:\Users\Например\Desktop\Эрмитаж\Генрих Фюгер - Казнь Вестал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3" y="1052736"/>
            <a:ext cx="4946042" cy="271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9532939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Autofit/>
          </a:bodyPr>
          <a:lstStyle/>
          <a:p>
            <a:r>
              <a:rPr lang="ru-RU" sz="2600" dirty="0" smtClean="0"/>
              <a:t>Джованни </a:t>
            </a:r>
            <a:r>
              <a:rPr lang="ru-RU" sz="2600" dirty="0" err="1" smtClean="0"/>
              <a:t>Баттиста</a:t>
            </a:r>
            <a:r>
              <a:rPr lang="ru-RU" sz="2600" dirty="0" smtClean="0"/>
              <a:t> Тьеполо </a:t>
            </a:r>
            <a:r>
              <a:rPr lang="ru-RU" sz="2600" dirty="0"/>
              <a:t>- </a:t>
            </a:r>
            <a:r>
              <a:rPr lang="ru-RU" sz="2600" dirty="0" smtClean="0"/>
              <a:t>Муций Сцевола </a:t>
            </a:r>
            <a:r>
              <a:rPr lang="ru-RU" sz="2600" dirty="0"/>
              <a:t>в лагере </a:t>
            </a:r>
            <a:r>
              <a:rPr lang="ru-RU" sz="2600" dirty="0" err="1" smtClean="0"/>
              <a:t>Порсенны</a:t>
            </a:r>
            <a:r>
              <a:rPr lang="ru-RU" sz="2600" dirty="0"/>
              <a:t>, </a:t>
            </a:r>
            <a:r>
              <a:rPr lang="ru-RU" sz="2600" dirty="0" smtClean="0"/>
              <a:t>Италия</a:t>
            </a:r>
            <a:endParaRPr lang="ru-RU" sz="26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4752528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/>
              <a:t>   Римский юноша Гай Муций замыслил убить царя этрусков </a:t>
            </a:r>
            <a:r>
              <a:rPr lang="ru-RU" sz="2200" dirty="0" err="1" smtClean="0"/>
              <a:t>Порсенну</a:t>
            </a:r>
            <a:r>
              <a:rPr lang="ru-RU" sz="2200" dirty="0" smtClean="0"/>
              <a:t>, который вел войну против Рима.</a:t>
            </a:r>
          </a:p>
          <a:p>
            <a:pPr marL="0" indent="0">
              <a:buNone/>
            </a:pPr>
            <a:r>
              <a:rPr lang="ru-RU" sz="2200" dirty="0"/>
              <a:t> </a:t>
            </a:r>
            <a:r>
              <a:rPr lang="ru-RU" sz="2200" dirty="0" smtClean="0"/>
              <a:t>  Он проник в лагерь </a:t>
            </a:r>
            <a:r>
              <a:rPr lang="ru-RU" sz="2200" dirty="0" err="1" smtClean="0"/>
              <a:t>Порсенны</a:t>
            </a:r>
            <a:r>
              <a:rPr lang="ru-RU" sz="2200" dirty="0" smtClean="0"/>
              <a:t>, но был схвачен. Царь угрожал ему пыткой огнем, если он не выдаст сообщников. В ответ на это юноша, исполненный презрения к угрозам врага, сам положил свою руку на зажженный жертвенник. </a:t>
            </a:r>
          </a:p>
          <a:p>
            <a:pPr marL="0" indent="0">
              <a:buNone/>
            </a:pPr>
            <a:r>
              <a:rPr lang="ru-RU" sz="2200" dirty="0"/>
              <a:t> </a:t>
            </a:r>
            <a:r>
              <a:rPr lang="ru-RU" sz="2200" dirty="0" smtClean="0"/>
              <a:t>  Пораженный стойкостью молодого римлянина, </a:t>
            </a:r>
            <a:r>
              <a:rPr lang="ru-RU" sz="2200" dirty="0" err="1" smtClean="0"/>
              <a:t>Порсенна</a:t>
            </a:r>
            <a:r>
              <a:rPr lang="ru-RU" sz="2200" dirty="0" smtClean="0"/>
              <a:t> приказал его освободить. С тех пор потерявший правую руку Гай Муций получил прозвище Сцевола, т.е. левша.</a:t>
            </a:r>
            <a:endParaRPr lang="ru-RU" sz="2200" dirty="0"/>
          </a:p>
        </p:txBody>
      </p:sp>
      <p:pic>
        <p:nvPicPr>
          <p:cNvPr id="7170" name="Picture 2" descr="C:\Users\Например\Desktop\Эрмитаж\джованни баттиста тьеполо - муций сцевола в лагере порсенн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17837"/>
            <a:ext cx="3070313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6048617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1269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ИСТОРИЧЕСКИЕ И ЛИТЕРАТУРНЫЕ ГЕРОИ ДРЕВНЕГО МИРА В КАРТИНАХ ЭРМИТАЖА   Разработано для курса ФГОС 5х классов  «Введение в историю»  Презентация подготовлена учителем истории и обществознания МОУ «Гимназия г. Сертолово» Бревновой Н.С.   2015/16 учебный год     </vt:lpstr>
      <vt:lpstr>Себастьян Бурдон - Август перед гробницей Александра Македонского, Франция</vt:lpstr>
      <vt:lpstr>Пьер Миньяр - Великодушие Александра Македонского, Франция</vt:lpstr>
      <vt:lpstr>Эсташ Лесюэр - Дарий Гистасп вскрывает гробницу Нитокрисы, Франция</vt:lpstr>
      <vt:lpstr>Пьер Миньяр - Смерть Клеопатры, Франция</vt:lpstr>
      <vt:lpstr>Себастьяно Риччи - Детство Ромула и Рема, Италия</vt:lpstr>
      <vt:lpstr>Джованни Баттиста Тьеполо - Похищение сабинянок, Италия</vt:lpstr>
      <vt:lpstr>Генрих Фюгер - Казнь весталки, Австрия</vt:lpstr>
      <vt:lpstr>Джованни Баттиста Тьеполо - Муций Сцевола в лагере Порсенны, Италия</vt:lpstr>
      <vt:lpstr>Джованни Баттиста Тьеполо - Кориолан под стенами Рима, Италия</vt:lpstr>
      <vt:lpstr>Питер Пауль Рубенс - Отцелюбие римлянки, Фландрия</vt:lpstr>
      <vt:lpstr>Джованни Батиста Питтони – Дидона при основании Карфагена, Италия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ИСТОРИЧЕСКИЕ И ЛИТЕРАТУРНЫЕ ГЕРОИ ДРЕВНЕГО МИРА В КАРТИНАХ ЭРМИТАЖА </dc:title>
  <dc:creator>Admin</dc:creator>
  <cp:lastModifiedBy>User</cp:lastModifiedBy>
  <cp:revision>19</cp:revision>
  <dcterms:created xsi:type="dcterms:W3CDTF">2016-03-29T08:44:47Z</dcterms:created>
  <dcterms:modified xsi:type="dcterms:W3CDTF">2016-04-03T15:50:11Z</dcterms:modified>
</cp:coreProperties>
</file>