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92" r:id="rId2"/>
    <p:sldMasterId id="2147483816" r:id="rId3"/>
  </p:sldMasterIdLst>
  <p:sldIdLst>
    <p:sldId id="256" r:id="rId4"/>
    <p:sldId id="287" r:id="rId5"/>
    <p:sldId id="286" r:id="rId6"/>
    <p:sldId id="262" r:id="rId7"/>
    <p:sldId id="261" r:id="rId8"/>
    <p:sldId id="260" r:id="rId9"/>
    <p:sldId id="269" r:id="rId10"/>
    <p:sldId id="258" r:id="rId11"/>
    <p:sldId id="283" r:id="rId12"/>
    <p:sldId id="268" r:id="rId13"/>
    <p:sldId id="267" r:id="rId14"/>
    <p:sldId id="266" r:id="rId15"/>
    <p:sldId id="274" r:id="rId16"/>
    <p:sldId id="265" r:id="rId17"/>
    <p:sldId id="270" r:id="rId18"/>
    <p:sldId id="271" r:id="rId19"/>
    <p:sldId id="272" r:id="rId20"/>
    <p:sldId id="273" r:id="rId21"/>
    <p:sldId id="284" r:id="rId22"/>
    <p:sldId id="279" r:id="rId23"/>
    <p:sldId id="280" r:id="rId24"/>
    <p:sldId id="288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4B19-FD55-434E-B03F-EB83B238139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939E-E937-457B-AEEA-73920B4F7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572008"/>
            <a:ext cx="7772400" cy="19751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«Мой инновационный педагогический опыт»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Учитель иностранного языка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МОУ «Гимназия» г. </a:t>
            </a:r>
            <a:r>
              <a:rPr lang="ru-RU" dirty="0" err="1" smtClean="0">
                <a:solidFill>
                  <a:schemeClr val="bg1"/>
                </a:solidFill>
              </a:rPr>
              <a:t>Сертолово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Анастасия Владимировна Хомякова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умения говорить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Описание картинок</a:t>
            </a:r>
          </a:p>
          <a:p>
            <a:r>
              <a:rPr lang="ru-RU" dirty="0" smtClean="0"/>
              <a:t>Ролевая игра</a:t>
            </a:r>
          </a:p>
          <a:p>
            <a:r>
              <a:rPr lang="ru-RU" dirty="0" err="1" smtClean="0"/>
              <a:t>Рендеринг</a:t>
            </a:r>
            <a:r>
              <a:rPr lang="ru-RU" dirty="0" smtClean="0"/>
              <a:t> (старшая ступень)</a:t>
            </a:r>
          </a:p>
          <a:p>
            <a:r>
              <a:rPr lang="ru-RU" dirty="0" smtClean="0"/>
              <a:t>Организация работы разговорного клуба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картинок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Этот вид упражнений необоснованно относят к устаревшим, несовременным. </a:t>
            </a:r>
          </a:p>
          <a:p>
            <a:pPr>
              <a:buNone/>
            </a:pPr>
            <a:r>
              <a:rPr lang="ru-RU" dirty="0" smtClean="0"/>
              <a:t>Картинки заставляют вглядываться в окружающий мир, описывать его. И это тоже немаловажная педагогическая задача</a:t>
            </a:r>
          </a:p>
          <a:p>
            <a:pPr>
              <a:buNone/>
            </a:pPr>
            <a:r>
              <a:rPr lang="ru-RU" dirty="0" smtClean="0"/>
              <a:t>Картинка не обязательно должна быть на бумаге, она может быть представлена посредством электронных носителей.</a:t>
            </a:r>
          </a:p>
          <a:p>
            <a:pPr>
              <a:buNone/>
            </a:pPr>
            <a:r>
              <a:rPr lang="ru-RU" dirty="0" smtClean="0"/>
              <a:t>Описание картинки может использоваться как средство контроля умения говорить на начальной и средней ступени.</a:t>
            </a:r>
            <a:endParaRPr lang="ru-RU" dirty="0"/>
          </a:p>
        </p:txBody>
      </p:sp>
      <p:pic>
        <p:nvPicPr>
          <p:cNvPr id="54274" name="Picture 2" descr="http://im3-tub-ru.yandex.net/i?id=6d1b0656c2004a94b73f8ff016cb7ba2-3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14290"/>
            <a:ext cx="1905000" cy="1428750"/>
          </a:xfrm>
          <a:prstGeom prst="rect">
            <a:avLst/>
          </a:prstGeom>
          <a:noFill/>
        </p:spPr>
      </p:pic>
      <p:pic>
        <p:nvPicPr>
          <p:cNvPr id="54276" name="Picture 4" descr="http://im2-tub-ru.yandex.net/i?id=a901fceda7ee99d713f114a384d459b0-2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785794"/>
            <a:ext cx="1619280" cy="1428750"/>
          </a:xfrm>
          <a:prstGeom prst="rect">
            <a:avLst/>
          </a:prstGeom>
          <a:noFill/>
        </p:spPr>
      </p:pic>
      <p:pic>
        <p:nvPicPr>
          <p:cNvPr id="54278" name="Picture 6" descr="http://im0-tub-ru.yandex.net/i?id=6c71018e9ae4383f6e5a91a4aa28543f-9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214686"/>
            <a:ext cx="154687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Ролевая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Определяется как проигрывание в процессе взаимодействия участников игры определенной ситуации с целью показа в игровой форме разных возможных способов решения проблемы и возможных последствий такого решения.</a:t>
            </a:r>
          </a:p>
          <a:p>
            <a:pPr>
              <a:buNone/>
            </a:pPr>
            <a:r>
              <a:rPr lang="ru-RU" dirty="0" smtClean="0"/>
              <a:t>Является важной и интересной в тех случаях, когда имеет явно выраженный </a:t>
            </a:r>
            <a:r>
              <a:rPr lang="ru-RU" dirty="0" err="1" smtClean="0"/>
              <a:t>культуроведческий</a:t>
            </a:r>
            <a:r>
              <a:rPr lang="ru-RU" dirty="0" smtClean="0"/>
              <a:t> характер, то есть персонажами являются представители страны изучаемого языка.</a:t>
            </a:r>
          </a:p>
          <a:p>
            <a:pPr>
              <a:buNone/>
            </a:pPr>
            <a:r>
              <a:rPr lang="ru-RU" dirty="0" smtClean="0"/>
              <a:t>Не является просто инсценировкой какой-то ситуации, а проигрыванием легенды персонажей. </a:t>
            </a:r>
          </a:p>
          <a:p>
            <a:pPr algn="ctr">
              <a:buNone/>
            </a:pPr>
            <a:r>
              <a:rPr lang="ru-RU" i="1" dirty="0" smtClean="0"/>
              <a:t>Например, в УМК «Горизонты» предлагается ситуация «Вечеринка», где происходит встреча немецких и русских юношей и девушек. Проигрывается ситуация «За столом», где обсуждаются блюда национальной кухни, «приглашение на танец», обсуждение достопримечательностей Берлина и Москвы, вручение подарков и сувениров, обязательно организуется настоящее чаепитие. Ребята «вживаются» в роль, что способствует неподготовленному высказыванию.       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Рендеринг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Передача основных моментов статьи на русском языке посредством иностранного языка с последующим обсуждением. Используется преимущественно на старшей ступени</a:t>
            </a:r>
          </a:p>
          <a:p>
            <a:r>
              <a:rPr lang="ru-RU" dirty="0" smtClean="0"/>
              <a:t>Позволяет ранее изученные активизировать лексические единицы, учит употреблять их в связанном тексте</a:t>
            </a:r>
          </a:p>
          <a:p>
            <a:r>
              <a:rPr lang="ru-RU" dirty="0" smtClean="0"/>
              <a:t>Развивает логическое мышление, умение анализировать, систематизировать, выбирать главное, делать выводы и заключения</a:t>
            </a:r>
          </a:p>
          <a:p>
            <a:r>
              <a:rPr lang="ru-RU" dirty="0" smtClean="0"/>
              <a:t>Создает коммуникативную ситуацию, тему для дальнейшей беседы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Произношение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Невозможно овладеть языком, не овладев его звуковым строем и не соблюдая типичные для него нормы произношения. </a:t>
            </a:r>
          </a:p>
          <a:p>
            <a:pPr>
              <a:buNone/>
            </a:pPr>
            <a:r>
              <a:rPr lang="ru-RU" dirty="0" err="1" smtClean="0"/>
              <a:t>Джералд</a:t>
            </a:r>
            <a:r>
              <a:rPr lang="ru-RU" dirty="0" smtClean="0"/>
              <a:t> </a:t>
            </a:r>
            <a:r>
              <a:rPr lang="ru-RU" dirty="0" err="1" smtClean="0"/>
              <a:t>Келли</a:t>
            </a:r>
            <a:r>
              <a:rPr lang="ru-RU" dirty="0" smtClean="0"/>
              <a:t> отмечает следующий парадокс: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«И учащиеся, и учителя осознают важность правильного произношения для успешной коммуникации, однако этот аспект часто игнорируется в следствии того, что у учителей нет практических умений, необходимых для постановки произношения, нет доступа к идеям, как это сделать, также следует отметить нехватку времени на уроке»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Анализ современных УМК, посещение общеобразовательных учреждений показывает, что систематическая работа над произношением ведется только на </a:t>
            </a:r>
            <a:r>
              <a:rPr lang="ru-RU" b="1" dirty="0" smtClean="0"/>
              <a:t>начальном</a:t>
            </a:r>
            <a:r>
              <a:rPr lang="ru-RU" dirty="0" smtClean="0"/>
              <a:t> этапе обучения. </a:t>
            </a:r>
          </a:p>
          <a:p>
            <a:pPr>
              <a:buNone/>
            </a:pPr>
            <a:r>
              <a:rPr lang="ru-RU" dirty="0" smtClean="0"/>
              <a:t>Практика показывает, что данная работав должна вестись на протяжении </a:t>
            </a:r>
            <a:r>
              <a:rPr lang="ru-RU" b="1" dirty="0" smtClean="0"/>
              <a:t>всех </a:t>
            </a:r>
            <a:r>
              <a:rPr lang="ru-RU" dirty="0" smtClean="0"/>
              <a:t>этапов обучения. От этапа к этапу меняются акценты обучения и удельный вес фонетических упражнений.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над произношением посредством фонетической зарядки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Начальная ступень (отработка всех звуков и интонационного рисунка посредством имитации отдельных звуков, слов, использование песенок и рифмовок)</a:t>
            </a:r>
          </a:p>
          <a:p>
            <a:r>
              <a:rPr lang="ru-RU" dirty="0" smtClean="0"/>
              <a:t>Средняя ступень (отработка некоторых звуков, интонационного рисунка посредством песенок, рифмовок, мини-диалогов, чтение текстов вместе с диктором)</a:t>
            </a:r>
          </a:p>
          <a:p>
            <a:r>
              <a:rPr lang="ru-RU" dirty="0" smtClean="0"/>
              <a:t>Старшая ступень (отработка интонационного рисунка, чтение текста вместе с диктором, разыгрывание одного мини-диалогов в ситуациях, требующих различного интонационного рисунка)</a:t>
            </a:r>
          </a:p>
          <a:p>
            <a:r>
              <a:rPr lang="ru-RU" dirty="0" smtClean="0"/>
              <a:t>Использование звукозаписей с разными акцентами (например, при изучении иностранного языка знакомство с американским вариантом)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сторона речи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Сколько лексических единиц нужно знать для успешной коммуникации? </a:t>
            </a:r>
          </a:p>
          <a:p>
            <a:pPr>
              <a:buNone/>
            </a:pPr>
            <a:r>
              <a:rPr lang="ru-RU" dirty="0" smtClean="0"/>
              <a:t>Ученые сходятся во мнении: 3000 слов достаточно, чтобы эффективно читать в университете.</a:t>
            </a:r>
          </a:p>
          <a:p>
            <a:pPr>
              <a:buNone/>
            </a:pPr>
            <a:r>
              <a:rPr lang="ru-RU" dirty="0" smtClean="0"/>
              <a:t> В основной школе предусматривается освоение лексического минимума в количестве до </a:t>
            </a:r>
            <a:r>
              <a:rPr lang="ru-RU" b="1" dirty="0" smtClean="0"/>
              <a:t>1200</a:t>
            </a:r>
            <a:r>
              <a:rPr lang="ru-RU" dirty="0" smtClean="0"/>
              <a:t> лексических единиц, в старшей школе  до </a:t>
            </a:r>
            <a:r>
              <a:rPr lang="ru-RU" b="1" dirty="0" smtClean="0"/>
              <a:t>1400</a:t>
            </a:r>
            <a:r>
              <a:rPr lang="ru-RU" dirty="0" smtClean="0"/>
              <a:t>, а на профильном уровне до </a:t>
            </a:r>
            <a:r>
              <a:rPr lang="ru-RU" b="1" dirty="0" smtClean="0"/>
              <a:t>1600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лексикой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Организация работы с разными типами словарей в классе уже на начальном этапе как на бумажном носителе, так и  электронном.</a:t>
            </a:r>
          </a:p>
          <a:p>
            <a:r>
              <a:rPr lang="ru-RU" dirty="0" smtClean="0"/>
              <a:t>Обязательное ведение словарика (традиционно: слово- транскрипция – перевод, по тематическому принципу, организация различных видов записей: таблицы, схемы, различные виды диаграмм, на старшей ступени указание дефиниций, синонимов, антонимов, однокоренных слов, ситуаций из текста  и т.д.)</a:t>
            </a:r>
          </a:p>
          <a:p>
            <a:r>
              <a:rPr lang="ru-RU" dirty="0" smtClean="0"/>
              <a:t>  организация работы с лексическими карточками («волшебные конверты»)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«Волшебные конверты»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Словарь ведется на карточках (с одной стороны пишется иностранное слово, с другой – русский перевод).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Карточки вкладываются в конверт и отрабатываются на каждом уроке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Как только появляются хорошо усвоенные слова, карточки перекладываются во второй конверт, работа с которым осуществляется ежемесячно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Варианты работы </a:t>
            </a:r>
            <a:br>
              <a:rPr lang="ru-RU" b="1" dirty="0" smtClean="0"/>
            </a:br>
            <a:r>
              <a:rPr lang="ru-RU" b="1" dirty="0" smtClean="0"/>
              <a:t>с лексическими карточками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Взаимопроверка слов в парах на уроке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Написание диктанта с карточек в парах на уроке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Организация лексических игр («крестики-нолики», «объясни слово»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6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Что</a:t>
            </a:r>
            <a:r>
              <a:rPr lang="ru-RU" sz="3600" dirty="0" smtClean="0"/>
              <a:t> «</a:t>
            </a:r>
            <a:r>
              <a:rPr lang="ru-RU" sz="3600" b="1" dirty="0" smtClean="0"/>
              <a:t>подтолкнуло</a:t>
            </a:r>
            <a:r>
              <a:rPr lang="ru-RU" sz="3600" dirty="0" smtClean="0"/>
              <a:t>» </a:t>
            </a:r>
            <a:r>
              <a:rPr lang="ru-RU" sz="3600" b="1" dirty="0" smtClean="0"/>
              <a:t>к</a:t>
            </a:r>
            <a:r>
              <a:rPr lang="ru-RU" sz="3600" dirty="0" smtClean="0"/>
              <a:t> </a:t>
            </a:r>
            <a:r>
              <a:rPr lang="ru-RU" sz="3600" b="1" dirty="0" smtClean="0"/>
              <a:t>инновациям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i="1" dirty="0" smtClean="0"/>
              <a:t>Почему советское образование считалось лучшим в мире?</a:t>
            </a:r>
          </a:p>
          <a:p>
            <a:pPr>
              <a:buNone/>
            </a:pPr>
            <a:r>
              <a:rPr lang="ru-RU" sz="2600" dirty="0" smtClean="0"/>
              <a:t>          </a:t>
            </a:r>
            <a:r>
              <a:rPr lang="ru-RU" sz="2600" i="1" dirty="0" smtClean="0"/>
              <a:t>Какие методы и приемы использовали учителя </a:t>
            </a:r>
          </a:p>
          <a:p>
            <a:pPr>
              <a:buNone/>
            </a:pPr>
            <a:r>
              <a:rPr lang="ru-RU" sz="2600" i="1" dirty="0" smtClean="0"/>
              <a:t>            в советской школе, причем не только на уроках       </a:t>
            </a:r>
          </a:p>
          <a:p>
            <a:pPr>
              <a:buNone/>
            </a:pPr>
            <a:r>
              <a:rPr lang="ru-RU" sz="2600" i="1" dirty="0" smtClean="0"/>
              <a:t>              иностранного языка?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2600" dirty="0" smtClean="0"/>
              <a:t>Размышления над этими вопросами привели к мысли:</a:t>
            </a:r>
          </a:p>
          <a:p>
            <a:pPr algn="ctr">
              <a:buNone/>
            </a:pPr>
            <a:r>
              <a:rPr lang="ru-RU" b="1" dirty="0" smtClean="0"/>
              <a:t>А почему бы не попробовать немного «позабытые» методы, придав им оттенок современности?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Диктант как одна из форм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400" b="1" dirty="0" smtClean="0"/>
              <a:t>Учебный диктант</a:t>
            </a:r>
            <a:r>
              <a:rPr lang="ru-RU" dirty="0" smtClean="0"/>
              <a:t> (диктует учитель)</a:t>
            </a:r>
          </a:p>
          <a:p>
            <a:pPr>
              <a:buNone/>
            </a:pPr>
            <a:r>
              <a:rPr lang="ru-RU" dirty="0" smtClean="0"/>
              <a:t>Проверяет </a:t>
            </a:r>
          </a:p>
          <a:p>
            <a:r>
              <a:rPr lang="ru-RU" dirty="0" smtClean="0"/>
              <a:t>навык детализированного </a:t>
            </a:r>
            <a:r>
              <a:rPr lang="ru-RU" dirty="0" err="1" smtClean="0"/>
              <a:t>аудирования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умения в распознавании и применении лексико-грамматических знаний,</a:t>
            </a:r>
          </a:p>
          <a:p>
            <a:r>
              <a:rPr lang="ru-RU" dirty="0" smtClean="0"/>
              <a:t> навыки орфографии, </a:t>
            </a:r>
          </a:p>
          <a:p>
            <a:r>
              <a:rPr lang="ru-RU" dirty="0" smtClean="0"/>
              <a:t>развитие речевых умений (в диктантах встречаются задания «дополни, ответь на записанные под диктовку вопросы, дай на вопросы ответы, составь из записанных под диктовку слов предложения, ответь на вопросы и расскажи о своей семье»).</a:t>
            </a:r>
          </a:p>
          <a:p>
            <a:pPr>
              <a:buNone/>
            </a:pPr>
            <a:r>
              <a:rPr lang="ru-RU" sz="4400" b="1" dirty="0" smtClean="0"/>
              <a:t>Партнёрский диктант </a:t>
            </a:r>
            <a:r>
              <a:rPr lang="ru-RU" dirty="0" smtClean="0"/>
              <a:t>(учащиеся диктуют друг другу)</a:t>
            </a:r>
          </a:p>
          <a:p>
            <a:pPr>
              <a:buNone/>
            </a:pPr>
            <a:r>
              <a:rPr lang="ru-RU" dirty="0" smtClean="0"/>
              <a:t>Проверяет</a:t>
            </a:r>
          </a:p>
          <a:p>
            <a:r>
              <a:rPr lang="ru-RU" dirty="0" smtClean="0"/>
              <a:t>умения в </a:t>
            </a:r>
            <a:r>
              <a:rPr lang="ru-RU" dirty="0" err="1" smtClean="0"/>
              <a:t>аудировании</a:t>
            </a:r>
            <a:r>
              <a:rPr lang="ru-RU" dirty="0" smtClean="0"/>
              <a:t>, письме, навыки орфографии</a:t>
            </a:r>
          </a:p>
          <a:p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общих компетенций учебной деятельности, парной работы, </a:t>
            </a:r>
          </a:p>
          <a:p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правильной артикуляционной деятельности</a:t>
            </a:r>
          </a:p>
          <a:p>
            <a:r>
              <a:rPr lang="ru-RU" dirty="0" smtClean="0"/>
              <a:t>навык взаимопроверки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Памятки как средство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Организуют самостоятельную учебную деятельность ученика</a:t>
            </a:r>
          </a:p>
          <a:p>
            <a:r>
              <a:rPr lang="ru-RU" dirty="0" smtClean="0"/>
              <a:t>Позволяют родителям оказывать помощь и осуществлять контроль при выполнении домашних заданий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каким результатам пришли?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Повышение мотивации к изучению иностранного языка (Работа с бумагой, фотографиями, вырезками из газет, рисование вызвало огромный интерес и восторг («Это не так как готовить презентацию!» - мнение одной ученицы))</a:t>
            </a:r>
          </a:p>
          <a:p>
            <a:r>
              <a:rPr lang="ru-RU" dirty="0" smtClean="0"/>
              <a:t>Осознание цели изучения иностранного языка («мне нужен английский, чтобы вместе с ребятами написать статью»)</a:t>
            </a:r>
          </a:p>
          <a:p>
            <a:r>
              <a:rPr lang="ru-RU" dirty="0" smtClean="0"/>
              <a:t>Повышение уровня грамотности и совершенствование каллиграфии (современные дети совершенно не любят писать, а их подчерк оставляет желать лучшего)</a:t>
            </a:r>
          </a:p>
          <a:p>
            <a:r>
              <a:rPr lang="ru-RU" dirty="0" smtClean="0"/>
              <a:t>Развитие навыка работы в команде (со временем дети четко учатся распределять обязанности между собой, а потом сводить все в единое целое)</a:t>
            </a:r>
          </a:p>
          <a:p>
            <a:r>
              <a:rPr lang="ru-RU" dirty="0" smtClean="0"/>
              <a:t>Возрастание чувства ответственности и пунктуальности ( «я не могу подвести группу»)</a:t>
            </a:r>
          </a:p>
          <a:p>
            <a:r>
              <a:rPr lang="ru-RU" dirty="0" smtClean="0"/>
              <a:t>Увеличение активного лексического запаса</a:t>
            </a:r>
          </a:p>
          <a:p>
            <a:r>
              <a:rPr lang="ru-RU" dirty="0" smtClean="0"/>
              <a:t>Повышение уровня развития умений говорить, писать, слушать, читать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Таким образом…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Развитие науки и техники дает методической науке новые технологии обучения, методы и приемы, открывает новые возможности перед учителями и учащимися, но тем не менее о способах, которые десятилетиями успешно применялись в обучении забывать нельзя.</a:t>
            </a:r>
          </a:p>
          <a:p>
            <a:r>
              <a:rPr lang="ru-RU" b="1" dirty="0" smtClean="0"/>
              <a:t>Разумное сочетание «нового» и «старого» – ключ к успешной учебной деятельности воспитанников.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Все новое – хорошо забытое старое!</a:t>
            </a:r>
            <a:br>
              <a:rPr lang="ru-RU" sz="2800" b="1" dirty="0" smtClean="0"/>
            </a:br>
            <a:r>
              <a:rPr lang="ru-RU" sz="2800" b="1" dirty="0" smtClean="0"/>
              <a:t>Что применялось на уроках?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Клубы по интересам</a:t>
            </a:r>
          </a:p>
          <a:p>
            <a:r>
              <a:rPr lang="ru-RU" dirty="0" smtClean="0"/>
              <a:t>Школьное радио</a:t>
            </a:r>
          </a:p>
          <a:p>
            <a:r>
              <a:rPr lang="ru-RU" dirty="0" smtClean="0"/>
              <a:t>Издание журналов и создание коллажей</a:t>
            </a:r>
          </a:p>
          <a:p>
            <a:r>
              <a:rPr lang="ru-RU" dirty="0" smtClean="0"/>
              <a:t>Использование картинок и иллюстраций</a:t>
            </a:r>
          </a:p>
          <a:p>
            <a:r>
              <a:rPr lang="ru-RU" dirty="0" smtClean="0"/>
              <a:t>Словарики и лексические карточки</a:t>
            </a:r>
          </a:p>
          <a:p>
            <a:r>
              <a:rPr lang="ru-RU" dirty="0" smtClean="0"/>
              <a:t>Диктанты </a:t>
            </a:r>
          </a:p>
          <a:p>
            <a:r>
              <a:rPr lang="ru-RU" dirty="0" smtClean="0"/>
              <a:t>Памятки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Аудирование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Установлено, в современном обществе люди </a:t>
            </a:r>
          </a:p>
          <a:p>
            <a:r>
              <a:rPr lang="ru-RU" dirty="0" smtClean="0"/>
              <a:t>слушают 45% времени</a:t>
            </a:r>
          </a:p>
          <a:p>
            <a:r>
              <a:rPr lang="ru-RU" dirty="0" smtClean="0"/>
              <a:t> говорят 30% времени</a:t>
            </a:r>
          </a:p>
          <a:p>
            <a:r>
              <a:rPr lang="ru-RU" dirty="0" smtClean="0"/>
              <a:t> читают 16%</a:t>
            </a:r>
          </a:p>
          <a:p>
            <a:r>
              <a:rPr lang="ru-RU" dirty="0" smtClean="0"/>
              <a:t> пишут 9%.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Таким образом </a:t>
            </a:r>
            <a:r>
              <a:rPr lang="ru-RU" dirty="0" err="1" smtClean="0"/>
              <a:t>аудирование</a:t>
            </a:r>
            <a:r>
              <a:rPr lang="ru-RU" dirty="0" smtClean="0"/>
              <a:t> остается «лидером» среди других видов речевой деятельности. Тем не менее </a:t>
            </a:r>
            <a:r>
              <a:rPr lang="ru-RU" dirty="0" err="1" smtClean="0"/>
              <a:t>аудирование</a:t>
            </a:r>
            <a:r>
              <a:rPr lang="ru-RU" dirty="0" smtClean="0"/>
              <a:t> вызывает значительные затруднения у учащихся. Это может объясняться тем, что задания на </a:t>
            </a:r>
            <a:r>
              <a:rPr lang="ru-RU" dirty="0" err="1" smtClean="0"/>
              <a:t>аудирование</a:t>
            </a:r>
            <a:r>
              <a:rPr lang="ru-RU" dirty="0" smtClean="0"/>
              <a:t> практически никогда не выступают в качестве домашних и не отрабатывается во внеурочное время. 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Развитие умения </a:t>
            </a:r>
            <a:r>
              <a:rPr lang="ru-RU" sz="2400" b="1" dirty="0" err="1" smtClean="0"/>
              <a:t>аудировать</a:t>
            </a:r>
            <a:r>
              <a:rPr lang="ru-RU" sz="2400" b="1" dirty="0" smtClean="0"/>
              <a:t> вне урока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Лабораторные домашние задания (данный вид работы широко представлен в УМК «Горизонты» для обучения немецкому языку как второму иностранному)</a:t>
            </a:r>
          </a:p>
          <a:p>
            <a:r>
              <a:rPr lang="ru-RU" dirty="0" smtClean="0"/>
              <a:t>Самостоятельное написание диктантов с </a:t>
            </a:r>
            <a:r>
              <a:rPr lang="ru-RU" dirty="0" err="1" smtClean="0"/>
              <a:t>аудионосителя</a:t>
            </a:r>
            <a:r>
              <a:rPr lang="ru-RU" dirty="0" smtClean="0"/>
              <a:t> (преимущественно используется на старшей ступени при профильном обучении) </a:t>
            </a:r>
          </a:p>
          <a:p>
            <a:r>
              <a:rPr lang="ru-RU" dirty="0" smtClean="0"/>
              <a:t>Организация работы школьного радио</a:t>
            </a:r>
          </a:p>
          <a:p>
            <a:r>
              <a:rPr lang="ru-RU" dirty="0" smtClean="0"/>
              <a:t>Организация работы клуба кинолюбителей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Усиление международных связей, интернет, поставили задачу формирования этого вида речевой деятельности </a:t>
            </a:r>
          </a:p>
          <a:p>
            <a:r>
              <a:rPr lang="ru-RU" dirty="0" smtClean="0"/>
              <a:t>Ведущий объект контроля  ЕГЭ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умения писать посредством издания журнала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Журнал издается его можно в конце каждой пройденной темы</a:t>
            </a:r>
          </a:p>
          <a:p>
            <a:pPr>
              <a:buNone/>
            </a:pPr>
            <a:r>
              <a:rPr lang="ru-RU" dirty="0" smtClean="0"/>
              <a:t> При этом перед началом такой деятельности необходимо обговорить постоянные рубрики, </a:t>
            </a:r>
            <a:r>
              <a:rPr lang="ru-RU" dirty="0" smtClean="0"/>
              <a:t>ребята, работая </a:t>
            </a:r>
            <a:r>
              <a:rPr lang="ru-RU" dirty="0" smtClean="0"/>
              <a:t>в парах или в группах отвечают за определенную рубрику. </a:t>
            </a:r>
          </a:p>
          <a:p>
            <a:pPr>
              <a:buNone/>
            </a:pPr>
            <a:r>
              <a:rPr lang="ru-RU" dirty="0" smtClean="0"/>
              <a:t>Рубрики могут быть разными в зависимости от того, какой вид письменного высказывания необходимо отработать.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Возможные рубрики журнала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(обычно за эту рубрику отвечают слабые ученики)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главного редактора (посвящено теме журнала и дает краткий обзор того, что будет освещено в данном номере)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Интересная история (ее дети могут придумать сами)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Комиксы (самая популярная рубрика среди ребят)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Письма в номер и ответы на них (является объектом контроля ГИА и ЕГЭ)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 (отработка лексики)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Праздники (позволяет расширить кругозор, развивает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социо-культурную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компетенцию)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Объявления, общественное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мнение (публикуются результаты какого-нибудь опроса, проводимого в рамках данной темы на предыдущих уроках)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Интересные странички (загадки, ребусы, смешные истории и т.д.)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Издание журнала позволяет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закрепить пройденный материал</a:t>
            </a:r>
          </a:p>
          <a:p>
            <a:r>
              <a:rPr lang="ru-RU" dirty="0" smtClean="0"/>
              <a:t>отработать орфографию (сейчас дети очень мало пишут)</a:t>
            </a:r>
          </a:p>
          <a:p>
            <a:r>
              <a:rPr lang="ru-RU" dirty="0" smtClean="0"/>
              <a:t> развивать творческий потенциал личности</a:t>
            </a:r>
          </a:p>
          <a:p>
            <a:r>
              <a:rPr lang="ru-RU" dirty="0" smtClean="0"/>
              <a:t>мотивировать к дальнейшему обучению и саморазвитию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4">
      <a:majorFont>
        <a:latin typeface="Vladimir Script"/>
        <a:ea typeface=""/>
        <a:cs typeface=""/>
      </a:majorFont>
      <a:minorFont>
        <a:latin typeface="Freestyle Script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1945</TotalTime>
  <Words>1452</Words>
  <Application>Microsoft Office PowerPoint</Application>
  <PresentationFormat>Экран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Метро</vt:lpstr>
      <vt:lpstr>Эркер</vt:lpstr>
      <vt:lpstr>Тема Office</vt:lpstr>
      <vt:lpstr>«Мой инновационный педагогический опыт»</vt:lpstr>
      <vt:lpstr>Что «подтолкнуло» к инновациям?</vt:lpstr>
      <vt:lpstr>Все новое – хорошо забытое старое! Что применялось на уроках?</vt:lpstr>
      <vt:lpstr>Аудирование</vt:lpstr>
      <vt:lpstr>Развитие умения аудировать вне урока</vt:lpstr>
      <vt:lpstr>Письмо</vt:lpstr>
      <vt:lpstr>Развитие умения писать посредством издания журнала</vt:lpstr>
      <vt:lpstr>Возможные рубрики журнала</vt:lpstr>
      <vt:lpstr>Издание журнала позволяет</vt:lpstr>
      <vt:lpstr>Развитие умения говорить</vt:lpstr>
      <vt:lpstr>Описание картинок</vt:lpstr>
      <vt:lpstr>Ролевая игра</vt:lpstr>
      <vt:lpstr>Рендеринг </vt:lpstr>
      <vt:lpstr>Произношение</vt:lpstr>
      <vt:lpstr>Работа над произношением посредством фонетической зарядки</vt:lpstr>
      <vt:lpstr>Лексическая сторона речи </vt:lpstr>
      <vt:lpstr>Работа с лексикой</vt:lpstr>
      <vt:lpstr>«Волшебные конверты»</vt:lpstr>
      <vt:lpstr>Варианты работы  с лексическими карточками</vt:lpstr>
      <vt:lpstr>Диктант как одна из форм контроля</vt:lpstr>
      <vt:lpstr>Памятки как средство обучения</vt:lpstr>
      <vt:lpstr>К каким результатам пришли?</vt:lpstr>
      <vt:lpstr>Таким образом…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инновационный педагогический опыт»</dc:title>
  <dc:creator>Настя</dc:creator>
  <cp:lastModifiedBy>Яна</cp:lastModifiedBy>
  <cp:revision>127</cp:revision>
  <dcterms:created xsi:type="dcterms:W3CDTF">2014-11-27T22:43:29Z</dcterms:created>
  <dcterms:modified xsi:type="dcterms:W3CDTF">2014-12-01T16:35:12Z</dcterms:modified>
</cp:coreProperties>
</file>